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大標題與副標題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線條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大標題文字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大標題文字</a:t>
            </a:r>
          </a:p>
        </p:txBody>
      </p:sp>
      <p:sp>
        <p:nvSpPr>
          <p:cNvPr id="14" name="內文層級一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" name="幻燈片編號"/>
          <p:cNvSpPr txBox="1"/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字"/>
          <p:cNvSpPr txBox="1"/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10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一頁三張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影像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影像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影像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說明框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22" name="在此輸入名言語錄。"/>
          <p:cNvSpPr txBox="1"/>
          <p:nvPr>
            <p:ph type="body" sz="quarter" idx="13"/>
          </p:nvPr>
        </p:nvSpPr>
        <p:spPr>
          <a:xfrm>
            <a:off x="889000" y="2908300"/>
            <a:ext cx="11226800" cy="177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在此輸入名言語錄。</a:t>
            </a:r>
          </a:p>
        </p:txBody>
      </p:sp>
      <p:sp>
        <p:nvSpPr>
          <p:cNvPr id="123" name="王大明"/>
          <p:cNvSpPr txBox="1"/>
          <p:nvPr>
            <p:ph type="body" sz="quarter" idx="14"/>
          </p:nvPr>
        </p:nvSpPr>
        <p:spPr>
          <a:xfrm>
            <a:off x="406400" y="7789333"/>
            <a:ext cx="12192000" cy="1168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王大明</a:t>
            </a:r>
          </a:p>
        </p:txBody>
      </p:sp>
      <p:sp>
        <p:nvSpPr>
          <p:cNvPr id="124" name="文字"/>
          <p:cNvSpPr txBox="1"/>
          <p:nvPr>
            <p:ph type="body" sz="quarter" idx="15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1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言替用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在此輸入名言語錄。"/>
          <p:cNvSpPr txBox="1"/>
          <p:nvPr>
            <p:ph type="body" sz="quarter" idx="13"/>
          </p:nvPr>
        </p:nvSpPr>
        <p:spPr>
          <a:xfrm>
            <a:off x="5892800" y="2641600"/>
            <a:ext cx="6705600" cy="31191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在此輸入名言語錄。</a:t>
            </a:r>
          </a:p>
        </p:txBody>
      </p:sp>
      <p:sp>
        <p:nvSpPr>
          <p:cNvPr id="133" name="影像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王大明"/>
          <p:cNvSpPr txBox="1"/>
          <p:nvPr>
            <p:ph type="body" sz="quarter" idx="15"/>
          </p:nvPr>
        </p:nvSpPr>
        <p:spPr>
          <a:xfrm>
            <a:off x="5892800" y="7636933"/>
            <a:ext cx="6705600" cy="1168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b="1" sz="6000">
                <a:solidFill>
                  <a:srgbClr val="232323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王大明</a:t>
            </a:r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水平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線條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大標題文字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大標題文字</a:t>
            </a:r>
          </a:p>
        </p:txBody>
      </p:sp>
      <p:sp>
        <p:nvSpPr>
          <p:cNvPr id="25" name="內文層級一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幻燈片編號"/>
          <p:cNvSpPr txBox="1"/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大標題與副標題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線條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大標題文字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大標題文字</a:t>
            </a:r>
          </a:p>
        </p:txBody>
      </p:sp>
      <p:sp>
        <p:nvSpPr>
          <p:cNvPr id="35" name="內文層級一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" name="幻燈片編號"/>
          <p:cNvSpPr txBox="1"/>
          <p:nvPr>
            <p:ph type="sldNum" sz="quarter" idx="2"/>
          </p:nvPr>
        </p:nvSpPr>
        <p:spPr>
          <a:xfrm>
            <a:off x="12149656" y="4191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大標題 - 中央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大標題文字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大標題文字</a:t>
            </a:r>
          </a:p>
        </p:txBody>
      </p:sp>
      <p:sp>
        <p:nvSpPr>
          <p:cNvPr id="44" name="幻燈片編號"/>
          <p:cNvSpPr txBox="1"/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直式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線條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影像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大標題文字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大標題文字</a:t>
            </a:r>
          </a:p>
        </p:txBody>
      </p:sp>
      <p:sp>
        <p:nvSpPr>
          <p:cNvPr id="54" name="內文層級一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5" name="幻燈片編號"/>
          <p:cNvSpPr txBox="1"/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字"/>
          <p:cNvSpPr txBox="1"/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6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字"/>
          <p:cNvSpPr txBox="1"/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7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字"/>
          <p:cNvSpPr txBox="1"/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8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字"/>
          <p:cNvSpPr txBox="1"/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92" name="影像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大標題文字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94" name="內文層級一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線條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內文層級一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/>
          <p:nvPr>
            <p:ph type="sldNum" sz="quarter" idx="2"/>
          </p:nvPr>
        </p:nvSpPr>
        <p:spPr>
          <a:xfrm>
            <a:off x="12174418" y="4318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小專題—循跡車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/>
            <a:r>
              <a:t>小專題—循跡車</a:t>
            </a:r>
          </a:p>
        </p:txBody>
      </p:sp>
      <p:sp>
        <p:nvSpPr>
          <p:cNvPr id="167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B0544222 李丞翊…"/>
          <p:cNvSpPr txBox="1"/>
          <p:nvPr/>
        </p:nvSpPr>
        <p:spPr>
          <a:xfrm>
            <a:off x="8815916" y="6879845"/>
            <a:ext cx="2224279" cy="179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B0544222 李丞翊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B0544255 許懿傑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B0544257 謝承曄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文字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文字</a:t>
            </a:r>
          </a:p>
        </p:txBody>
      </p:sp>
      <p:sp>
        <p:nvSpPr>
          <p:cNvPr id="213" name="程式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pPr/>
            <a:r>
              <a:t>程式碼</a:t>
            </a:r>
          </a:p>
        </p:txBody>
      </p:sp>
      <p:pic>
        <p:nvPicPr>
          <p:cNvPr id="214" name="螢幕快照 2019-01-05 下午11.18.47.png" descr="螢幕快照 2019-01-05 下午11.18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622" y="1072183"/>
            <a:ext cx="7327556" cy="8275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文字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文字</a:t>
            </a:r>
          </a:p>
        </p:txBody>
      </p:sp>
      <p:sp>
        <p:nvSpPr>
          <p:cNvPr id="217" name="結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pPr/>
            <a:r>
              <a:t>結論</a:t>
            </a:r>
          </a:p>
        </p:txBody>
      </p:sp>
      <p:sp>
        <p:nvSpPr>
          <p:cNvPr id="218" name="了解並實際組裝車子基本結構…"/>
          <p:cNvSpPr txBox="1"/>
          <p:nvPr/>
        </p:nvSpPr>
        <p:spPr>
          <a:xfrm>
            <a:off x="1382183" y="2882899"/>
            <a:ext cx="574525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82705" indent="-582705">
              <a:buSzPct val="100000"/>
              <a:buAutoNum type="arabicPeriod" startAt="1"/>
              <a:defRPr sz="3000">
                <a:solidFill>
                  <a:srgbClr val="FFFFFF"/>
                </a:solidFill>
              </a:defRPr>
            </a:pPr>
            <a:r>
              <a:t>了解並實際組裝車子基本結構</a:t>
            </a:r>
          </a:p>
          <a:p>
            <a:pPr marL="582705" indent="-582705">
              <a:buSzPct val="100000"/>
              <a:buAutoNum type="arabicPeriod" startAt="1"/>
              <a:defRPr sz="3000">
                <a:solidFill>
                  <a:srgbClr val="FFFFFF"/>
                </a:solidFill>
              </a:defRPr>
            </a:pPr>
            <a:r>
              <a:t>透過感測器循黑線行走</a:t>
            </a:r>
          </a:p>
          <a:p>
            <a:pPr marL="582705" indent="-582705">
              <a:buSzPct val="100000"/>
              <a:buAutoNum type="arabicPeriod" startAt="1"/>
              <a:defRPr sz="3000">
                <a:solidFill>
                  <a:srgbClr val="FFFFFF"/>
                </a:solidFill>
              </a:defRPr>
            </a:pPr>
            <a:r>
              <a:t>發現四輪車與兩輪車的差異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hanks"/>
          <p:cNvSpPr txBox="1"/>
          <p:nvPr>
            <p:ph type="title"/>
          </p:nvPr>
        </p:nvSpPr>
        <p:spPr>
          <a:xfrm>
            <a:off x="3241245" y="4096675"/>
            <a:ext cx="6522310" cy="1560249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1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92100">
              <a:defRPr sz="8500"/>
            </a:pPr>
          </a:p>
        </p:txBody>
      </p:sp>
      <p:sp>
        <p:nvSpPr>
          <p:cNvPr id="172" name="循跡車 零件分佈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循跡車 零件分佈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文字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文字</a:t>
            </a:r>
          </a:p>
        </p:txBody>
      </p:sp>
      <p:sp>
        <p:nvSpPr>
          <p:cNvPr id="175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38835">
              <a:spcBef>
                <a:spcPts val="1600"/>
              </a:spcBef>
              <a:defRPr sz="3480"/>
            </a:pPr>
          </a:p>
        </p:txBody>
      </p:sp>
      <p:pic>
        <p:nvPicPr>
          <p:cNvPr id="176" name="S__7397504.jpg" descr="S__73975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439446">
            <a:off x="8092513" y="1514279"/>
            <a:ext cx="3822249" cy="5093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__7397505.jpg" descr="S__739750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5272872" y="4642480"/>
            <a:ext cx="3779856" cy="5036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__7397506.jpg" descr="S__7397506.jpg"/>
          <p:cNvPicPr>
            <a:picLocks noChangeAspect="1"/>
          </p:cNvPicPr>
          <p:nvPr/>
        </p:nvPicPr>
        <p:blipFill>
          <a:blip r:embed="rId4">
            <a:extLst/>
          </a:blip>
          <a:srcRect l="0" t="44373" r="0" b="0"/>
          <a:stretch>
            <a:fillRect/>
          </a:stretch>
        </p:blipFill>
        <p:spPr>
          <a:xfrm rot="20812388">
            <a:off x="720179" y="2701236"/>
            <a:ext cx="5469991" cy="4054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__7471146.jpg" descr="S__7471146.jpg"/>
          <p:cNvPicPr>
            <a:picLocks noChangeAspect="1"/>
          </p:cNvPicPr>
          <p:nvPr/>
        </p:nvPicPr>
        <p:blipFill>
          <a:blip r:embed="rId2">
            <a:extLst/>
          </a:blip>
          <a:srcRect l="0" t="13661" r="0" b="20540"/>
          <a:stretch>
            <a:fillRect/>
          </a:stretch>
        </p:blipFill>
        <p:spPr>
          <a:xfrm rot="816810">
            <a:off x="8330664" y="4411309"/>
            <a:ext cx="4803723" cy="561779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文字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文字</a:t>
            </a:r>
          </a:p>
        </p:txBody>
      </p:sp>
      <p:sp>
        <p:nvSpPr>
          <p:cNvPr id="182" name="組裝情形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pPr/>
            <a:r>
              <a:t>組裝情形：</a:t>
            </a:r>
          </a:p>
        </p:txBody>
      </p:sp>
      <p:pic>
        <p:nvPicPr>
          <p:cNvPr id="183" name="S__7397503.jpg" descr="S__73975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740106">
            <a:off x="240505" y="5434074"/>
            <a:ext cx="3940336" cy="5250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__7397502.jpg" descr="S__739750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5584919">
            <a:off x="4099182" y="2351267"/>
            <a:ext cx="3790437" cy="5051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文字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文字</a:t>
            </a:r>
          </a:p>
        </p:txBody>
      </p:sp>
      <p:sp>
        <p:nvSpPr>
          <p:cNvPr id="187" name="主要感測器及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pPr/>
            <a:r>
              <a:t>主要感測器及功能</a:t>
            </a:r>
          </a:p>
        </p:txBody>
      </p:sp>
      <p:pic>
        <p:nvPicPr>
          <p:cNvPr id="188" name="S__7471144.jpg" descr="S__7471144.jpg"/>
          <p:cNvPicPr>
            <a:picLocks noChangeAspect="1"/>
          </p:cNvPicPr>
          <p:nvPr/>
        </p:nvPicPr>
        <p:blipFill>
          <a:blip r:embed="rId2">
            <a:extLst/>
          </a:blip>
          <a:srcRect l="0" t="22908" r="0" b="22259"/>
          <a:stretch>
            <a:fillRect/>
          </a:stretch>
        </p:blipFill>
        <p:spPr>
          <a:xfrm rot="21395757">
            <a:off x="8345135" y="5844894"/>
            <a:ext cx="5314819" cy="3883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__7471143.jpg" descr="S__7471143.jpg"/>
          <p:cNvPicPr>
            <a:picLocks noChangeAspect="1"/>
          </p:cNvPicPr>
          <p:nvPr/>
        </p:nvPicPr>
        <p:blipFill>
          <a:blip r:embed="rId3">
            <a:extLst/>
          </a:blip>
          <a:srcRect l="0" t="23754" r="0" b="19438"/>
          <a:stretch>
            <a:fillRect/>
          </a:stretch>
        </p:blipFill>
        <p:spPr>
          <a:xfrm rot="60000">
            <a:off x="3832796" y="2828600"/>
            <a:ext cx="5211997" cy="3945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__7471142.jpg" descr="S__7471142.jpg"/>
          <p:cNvPicPr>
            <a:picLocks noChangeAspect="1"/>
          </p:cNvPicPr>
          <p:nvPr/>
        </p:nvPicPr>
        <p:blipFill>
          <a:blip r:embed="rId4">
            <a:extLst/>
          </a:blip>
          <a:srcRect l="18258" t="1463" r="0" b="14895"/>
          <a:stretch>
            <a:fillRect/>
          </a:stretch>
        </p:blipFill>
        <p:spPr>
          <a:xfrm rot="21062963">
            <a:off x="-428007" y="5379394"/>
            <a:ext cx="5369317" cy="412289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文字"/>
          <p:cNvSpPr txBox="1"/>
          <p:nvPr/>
        </p:nvSpPr>
        <p:spPr>
          <a:xfrm>
            <a:off x="6191250" y="4648199"/>
            <a:ext cx="622300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92" name="超聲波感測器"/>
          <p:cNvSpPr txBox="1"/>
          <p:nvPr/>
        </p:nvSpPr>
        <p:spPr>
          <a:xfrm>
            <a:off x="9992959" y="4910666"/>
            <a:ext cx="2019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7FDFF"/>
                </a:solidFill>
              </a:defRPr>
            </a:lvl1pPr>
          </a:lstStyle>
          <a:p>
            <a:pPr/>
            <a:r>
              <a:t>超聲波感測器</a:t>
            </a:r>
          </a:p>
        </p:txBody>
      </p:sp>
      <p:sp>
        <p:nvSpPr>
          <p:cNvPr id="193" name="紅外線尋跡感測器"/>
          <p:cNvSpPr txBox="1"/>
          <p:nvPr/>
        </p:nvSpPr>
        <p:spPr>
          <a:xfrm>
            <a:off x="696159" y="4521868"/>
            <a:ext cx="265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7FDFF"/>
                </a:solidFill>
              </a:defRPr>
            </a:lvl1pPr>
          </a:lstStyle>
          <a:p>
            <a:pPr/>
            <a:r>
              <a:t>紅外線尋跡感測器</a:t>
            </a:r>
          </a:p>
        </p:txBody>
      </p:sp>
      <p:sp>
        <p:nvSpPr>
          <p:cNvPr id="194" name="紅外線避障感測器"/>
          <p:cNvSpPr txBox="1"/>
          <p:nvPr/>
        </p:nvSpPr>
        <p:spPr>
          <a:xfrm>
            <a:off x="5404778" y="7161363"/>
            <a:ext cx="265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紅外線避障感測器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文字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文字</a:t>
            </a:r>
          </a:p>
        </p:txBody>
      </p:sp>
      <p:sp>
        <p:nvSpPr>
          <p:cNvPr id="197" name="遇到困難與挑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pPr/>
            <a:r>
              <a:t>遇到困難與挑戰</a:t>
            </a:r>
          </a:p>
        </p:txBody>
      </p:sp>
      <p:sp>
        <p:nvSpPr>
          <p:cNvPr id="198" name="四軸輪車轉彎45度，不能大於45度…"/>
          <p:cNvSpPr txBox="1"/>
          <p:nvPr/>
        </p:nvSpPr>
        <p:spPr>
          <a:xfrm>
            <a:off x="2086161" y="3150023"/>
            <a:ext cx="8832478" cy="2534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971176" indent="-971176">
              <a:lnSpc>
                <a:spcPct val="80000"/>
              </a:lnSpc>
              <a:spcBef>
                <a:spcPts val="2300"/>
              </a:spcBef>
              <a:buSzPct val="100000"/>
              <a:buAutoNum type="arabicPeriod" startAt="1"/>
              <a:defRPr cap="all" sz="40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四軸輪車轉彎45度，不能大於45度</a:t>
            </a:r>
          </a:p>
          <a:p>
            <a:pPr marL="971176" indent="-971176">
              <a:lnSpc>
                <a:spcPct val="80000"/>
              </a:lnSpc>
              <a:spcBef>
                <a:spcPts val="2300"/>
              </a:spcBef>
              <a:buSzPct val="100000"/>
              <a:buAutoNum type="arabicPeriod" startAt="1"/>
              <a:defRPr cap="all" sz="40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速度不能太快，需要時間判斷</a:t>
            </a:r>
          </a:p>
          <a:p>
            <a:pPr marL="971176" indent="-971176">
              <a:lnSpc>
                <a:spcPct val="80000"/>
              </a:lnSpc>
              <a:spcBef>
                <a:spcPts val="2300"/>
              </a:spcBef>
              <a:buSzPct val="100000"/>
              <a:buAutoNum type="arabicPeriod" startAt="1"/>
              <a:defRPr cap="all" sz="40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障礙物暫時無法加入軌道中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文字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文字</a:t>
            </a:r>
          </a:p>
        </p:txBody>
      </p:sp>
      <p:sp>
        <p:nvSpPr>
          <p:cNvPr id="201" name="實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pPr/>
            <a:r>
              <a:t>實作</a:t>
            </a:r>
          </a:p>
        </p:txBody>
      </p:sp>
      <p:pic>
        <p:nvPicPr>
          <p:cNvPr id="202" name="line_1545659230911_copied_1545659261791.mp4" descr="line_1545659230911_copied_154565926179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23815" y="2348353"/>
            <a:ext cx="6157170" cy="6911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8999" fill="hold"/>
                                        <p:tgtEl>
                                          <p:spTgt spid="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文字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文字</a:t>
            </a:r>
          </a:p>
        </p:txBody>
      </p:sp>
      <p:sp>
        <p:nvSpPr>
          <p:cNvPr id="205" name="程式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pPr/>
            <a:r>
              <a:t>程式碼</a:t>
            </a:r>
          </a:p>
        </p:txBody>
      </p:sp>
      <p:pic>
        <p:nvPicPr>
          <p:cNvPr id="206" name="螢幕快照 2019-01-05 下午11.17.43.png" descr="螢幕快照 2019-01-05 下午11.17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908" y="2453968"/>
            <a:ext cx="10110984" cy="6699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文字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文字</a:t>
            </a:r>
          </a:p>
        </p:txBody>
      </p:sp>
      <p:sp>
        <p:nvSpPr>
          <p:cNvPr id="209" name="程式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pPr/>
            <a:r>
              <a:t>程式碼</a:t>
            </a:r>
          </a:p>
        </p:txBody>
      </p:sp>
      <p:pic>
        <p:nvPicPr>
          <p:cNvPr id="210" name="螢幕快照 2019-01-05 下午11.18.05.png" descr="螢幕快照 2019-01-05 下午11.18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4938" y="2207270"/>
            <a:ext cx="7938924" cy="6595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